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57" r:id="rId8"/>
    <p:sldId id="278" r:id="rId9"/>
    <p:sldId id="279" r:id="rId10"/>
    <p:sldId id="280" r:id="rId11"/>
    <p:sldId id="281" r:id="rId12"/>
    <p:sldId id="286" r:id="rId13"/>
    <p:sldId id="258" r:id="rId14"/>
    <p:sldId id="259" r:id="rId15"/>
    <p:sldId id="260" r:id="rId16"/>
    <p:sldId id="261" r:id="rId17"/>
    <p:sldId id="263" r:id="rId18"/>
    <p:sldId id="265" r:id="rId19"/>
    <p:sldId id="268" r:id="rId20"/>
    <p:sldId id="269" r:id="rId21"/>
    <p:sldId id="270" r:id="rId22"/>
    <p:sldId id="271" r:id="rId23"/>
    <p:sldId id="272" r:id="rId24"/>
    <p:sldId id="282" r:id="rId25"/>
    <p:sldId id="283" r:id="rId26"/>
    <p:sldId id="285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81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2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208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37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970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16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52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9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56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03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3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40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37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30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2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8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89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ru.wikipedia.org/wiki/%D0%A4%D0%B0%D0%B9%D0%BB:Spmo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u.wikipedia.org/wiki/%D0%A4%D0%B0%D0%B9%D0%BB:Samo.gi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ru.wikipedia.org/wiki/%D0%A4%D0%B0%D0%B9%D0%BB:Simo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3%D1%80%D0%BE%D0%B2%D0%BE%D0%B5_%D0%BE%D0%B1%D1%83%D1%87%D0%B5%D0%BD%D0%B8%D0%B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Методика использования интерактивных форм в организации учебно-воспитательной деятельности учащихся при изучении курса ОРКСЭ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Подготовил учитель МБОУ СОШ п. Искателей </a:t>
            </a:r>
          </a:p>
          <a:p>
            <a:r>
              <a:rPr lang="ru-RU" sz="2000" dirty="0" err="1" smtClean="0"/>
              <a:t>Тарасенко</a:t>
            </a:r>
            <a:r>
              <a:rPr lang="ru-RU" sz="2000" dirty="0" smtClean="0"/>
              <a:t> Н. </a:t>
            </a:r>
            <a:r>
              <a:rPr lang="ru-RU" sz="2000" smtClean="0"/>
              <a:t>Н.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Предполагает организацию и развитие диалогового общения.</a:t>
            </a:r>
          </a:p>
          <a:p>
            <a:r>
              <a:rPr lang="ru-RU" sz="2800" dirty="0" smtClean="0"/>
              <a:t>Ведет к взаимодействию, взаимопониманию, к совместному решению и принятию общих для всех задач.</a:t>
            </a:r>
          </a:p>
          <a:p>
            <a:r>
              <a:rPr lang="ru-RU" sz="2800" dirty="0" smtClean="0"/>
              <a:t>При интерактивном обучении исключается доминирование одного выступающего и одного мнения.</a:t>
            </a:r>
          </a:p>
          <a:p>
            <a:r>
              <a:rPr lang="ru-RU" sz="2800" dirty="0" smtClean="0"/>
              <a:t>В ходе диалогового общения формируется: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умение мыслить, </a:t>
            </a:r>
            <a:r>
              <a:rPr lang="ru-RU" sz="2800" dirty="0" err="1" smtClean="0"/>
              <a:t>рассуждать,решать</a:t>
            </a:r>
            <a:r>
              <a:rPr lang="ru-RU" sz="2800" dirty="0" smtClean="0"/>
              <a:t> противоречивые проблемы, принимать продуманные решения, правильно выражать свои мысли, участвовать в дискуссиях, профессионально общаться с учителем и учащимися;</a:t>
            </a:r>
          </a:p>
          <a:p>
            <a:r>
              <a:rPr lang="ru-RU" sz="2800" dirty="0" smtClean="0"/>
              <a:t>у участников формируется уважение к чужому мнению; </a:t>
            </a:r>
          </a:p>
          <a:p>
            <a:r>
              <a:rPr lang="ru-RU" sz="2800" dirty="0" smtClean="0"/>
              <a:t>умение выслушивать других;</a:t>
            </a:r>
          </a:p>
          <a:p>
            <a:r>
              <a:rPr lang="ru-RU" sz="2800" dirty="0" smtClean="0"/>
              <a:t>делать обоснованные заключения и выводы.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интерактивных технологий: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Наличие участников(интересы совпадают);</a:t>
            </a:r>
          </a:p>
          <a:p>
            <a:r>
              <a:rPr lang="ru-RU" sz="2800" dirty="0" smtClean="0"/>
              <a:t>Наличие четко оговариваемых правил;</a:t>
            </a:r>
          </a:p>
          <a:p>
            <a:r>
              <a:rPr lang="ru-RU" sz="2800" dirty="0" smtClean="0"/>
              <a:t>Наличие ясной и конкретной цели;</a:t>
            </a:r>
          </a:p>
          <a:p>
            <a:r>
              <a:rPr lang="ru-RU" sz="2800" dirty="0" smtClean="0"/>
              <a:t>Взаимодействие участников;</a:t>
            </a:r>
          </a:p>
          <a:p>
            <a:r>
              <a:rPr lang="ru-RU" sz="2800" dirty="0" smtClean="0"/>
              <a:t>Групповая рефлексия;</a:t>
            </a:r>
          </a:p>
          <a:p>
            <a:r>
              <a:rPr lang="ru-RU" sz="2800" dirty="0" smtClean="0"/>
              <a:t>Подведение итогов.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pmo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6200796" cy="30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o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66891"/>
            <a:ext cx="5495941" cy="25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mo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5529290" cy="32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2969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Основные принципы интерактивной стратеги</a:t>
            </a:r>
            <a:r>
              <a:rPr lang="ru-RU" b="1" dirty="0" smtClean="0"/>
              <a:t>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Сотрудничество обучаемых и обучающих</a:t>
            </a:r>
          </a:p>
          <a:p>
            <a:r>
              <a:rPr lang="ru-RU" dirty="0" smtClean="0"/>
              <a:t>Эффективность стратегии преподавания</a:t>
            </a:r>
          </a:p>
          <a:p>
            <a:r>
              <a:rPr lang="ru-RU" dirty="0" smtClean="0"/>
              <a:t>Стратегия преподавания должна быть целесообразной</a:t>
            </a:r>
          </a:p>
          <a:p>
            <a:r>
              <a:rPr lang="ru-RU" dirty="0" smtClean="0"/>
              <a:t>Вариативность</a:t>
            </a:r>
          </a:p>
          <a:p>
            <a:r>
              <a:rPr lang="ru-RU" dirty="0" smtClean="0"/>
              <a:t>Творческий подход</a:t>
            </a:r>
          </a:p>
          <a:p>
            <a:r>
              <a:rPr lang="ru-RU" dirty="0" smtClean="0"/>
              <a:t>Наличие алгоритма</a:t>
            </a:r>
          </a:p>
          <a:p>
            <a:r>
              <a:rPr lang="ru-RU" dirty="0" smtClean="0"/>
              <a:t>Демократичность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интерактивных методов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Творческие задания</a:t>
            </a:r>
          </a:p>
          <a:p>
            <a:pPr lvl="0"/>
            <a:r>
              <a:rPr lang="ru-RU" dirty="0" smtClean="0"/>
              <a:t>Работа в малых группах</a:t>
            </a:r>
          </a:p>
          <a:p>
            <a:pPr lvl="0"/>
            <a:r>
              <a:rPr lang="ru-RU" dirty="0" smtClean="0">
                <a:hlinkClick r:id="rId2" tooltip="Игровое обучение"/>
              </a:rPr>
              <a:t>Обучающие игры</a:t>
            </a:r>
            <a:r>
              <a:rPr lang="ru-RU" dirty="0" smtClean="0"/>
              <a:t> (ролевые игры, имитации, деловые игры и образовательные игры)</a:t>
            </a:r>
          </a:p>
          <a:p>
            <a:pPr lvl="0"/>
            <a:r>
              <a:rPr lang="ru-RU" dirty="0" smtClean="0"/>
              <a:t>Использование общественных ресурсов (приглашение специалиста, экскурсии)</a:t>
            </a:r>
          </a:p>
          <a:p>
            <a:pPr lvl="0"/>
            <a:r>
              <a:rPr lang="ru-RU" dirty="0" smtClean="0"/>
              <a:t>Социальные проекты и другие внеаудиторные методы обучения (социальные проекты, соревнования, радио и газеты, фильмы, спектакли, выставки, представления, песни и сказки)</a:t>
            </a:r>
          </a:p>
          <a:p>
            <a:pPr lvl="0"/>
            <a:r>
              <a:rPr lang="ru-RU" dirty="0" smtClean="0"/>
              <a:t>Разминки</a:t>
            </a:r>
          </a:p>
          <a:p>
            <a:pPr lvl="0"/>
            <a:r>
              <a:rPr lang="ru-RU" dirty="0" smtClean="0"/>
              <a:t>Изучение и закрепление нового материала (интерактивная лекция, работа с наглядными пособиями, видео- и аудиоматериалами, «ученик в роли учителя», «каждый учит каждого»)</a:t>
            </a:r>
          </a:p>
          <a:p>
            <a:pPr lvl="0"/>
            <a:r>
              <a:rPr lang="ru-RU" dirty="0" smtClean="0"/>
              <a:t>Обсуждение сложных и дискуссионных вопросов и проблем («Займи позицию », </a:t>
            </a:r>
            <a:r>
              <a:rPr lang="ru-RU" dirty="0" err="1" smtClean="0"/>
              <a:t>ПОПС-формула</a:t>
            </a:r>
            <a:r>
              <a:rPr lang="ru-RU" dirty="0" smtClean="0"/>
              <a:t>, проективные техники, «Дискуссия в стиле телевизионного ток-шоу», дебаты)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Игра (в образовании):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– один из видов деятельности, значимость которой заключается не в результатах, а в самом процессе. Способствует психологической разрядке, снятию стрессовых ситуаций, гармоничному включению в мир человеческих отношений. Игра служит физическому, умственному и нравственному воспитанию детей </a:t>
            </a:r>
            <a:r>
              <a:rPr lang="ru-RU" b="1" dirty="0" smtClean="0"/>
              <a:t>Г.М. </a:t>
            </a:r>
            <a:r>
              <a:rPr lang="ru-RU" b="1" dirty="0" err="1" smtClean="0"/>
              <a:t>Коджаспирова</a:t>
            </a:r>
            <a:r>
              <a:rPr lang="ru-RU" b="1" dirty="0" smtClean="0"/>
              <a:t>, А.Ю. </a:t>
            </a:r>
            <a:r>
              <a:rPr lang="ru-RU" b="1" dirty="0" err="1" smtClean="0"/>
              <a:t>Коджаспиров</a:t>
            </a:r>
            <a:r>
              <a:rPr lang="ru-RU" b="1" dirty="0" smtClean="0"/>
              <a:t> Педагогический словарь. Академия. 2001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форма деятельности в условных ситуациях, направленная на воссоздание и усвоение общественного опыта, фиксированного в социально-закрепленных способах осуществления предметных действий, в предметах науки и культуры </a:t>
            </a:r>
            <a:r>
              <a:rPr lang="ru-RU" b="1" dirty="0" smtClean="0"/>
              <a:t>Словарь практического психолога. Сост. Головин С.Ю. </a:t>
            </a:r>
            <a:r>
              <a:rPr lang="ru-RU" b="1" dirty="0" err="1" smtClean="0"/>
              <a:t>Харвест</a:t>
            </a:r>
            <a:r>
              <a:rPr lang="ru-RU" b="1" dirty="0" smtClean="0"/>
              <a:t>. Минск. 1998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соревнование или состязание между участниками (детьми или взрослыми) по заранее согласованным, строго определенным правилам (условиям), направленным на достижение определенных общепринятых целей </a:t>
            </a:r>
            <a:r>
              <a:rPr lang="ru-RU" b="1" dirty="0" smtClean="0"/>
              <a:t>Полонский В.М. Словарь по образованию и педагогике. –М.: Высшая школа, 2004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Потенциал игровых подходов в преподавании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возможность проявить свой артистизм и творчество;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проба сил и способностей в условиях конкуренции;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приобретение навыков действия в различных жизненных ситуациях;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 возможность действовать, не боясь ошибок;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повышение мотивации к учению;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Сплочение коллектива и воспитание уважения друг к другу.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88640"/>
            <a:ext cx="6347714" cy="58527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резко возросла информированность детей;</a:t>
            </a:r>
          </a:p>
          <a:p>
            <a:r>
              <a:rPr lang="ru-RU" sz="2800" dirty="0" smtClean="0"/>
              <a:t>современные дети мало читают;</a:t>
            </a:r>
          </a:p>
          <a:p>
            <a:r>
              <a:rPr lang="ru-RU" sz="2800" dirty="0" smtClean="0"/>
              <a:t>для жизнедеятельности современных детей характерна ограниченность общения со сверстниками;</a:t>
            </a:r>
          </a:p>
          <a:p>
            <a:r>
              <a:rPr lang="ru-RU" sz="2800" dirty="0" smtClean="0"/>
              <a:t>игры, совместная деятельность и сотрудничество детей со сверстниками часто оказываются недоступны для младших школьников;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учебных игр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i="1" dirty="0" smtClean="0"/>
              <a:t>- Учащиеся смогут показать умение применять полученные знания в решении поставленной задачи;</a:t>
            </a:r>
          </a:p>
          <a:p>
            <a:pPr>
              <a:lnSpc>
                <a:spcPct val="80000"/>
              </a:lnSpc>
              <a:defRPr/>
            </a:pPr>
            <a:r>
              <a:rPr lang="ru-RU" i="1" dirty="0" smtClean="0"/>
              <a:t>- игра дает возможность для получения дополнительных знаний, выявления неосвещенных в учебном курсе вопросов;</a:t>
            </a:r>
          </a:p>
          <a:p>
            <a:pPr>
              <a:lnSpc>
                <a:spcPct val="80000"/>
              </a:lnSpc>
              <a:defRPr/>
            </a:pPr>
            <a:r>
              <a:rPr lang="ru-RU" i="1" dirty="0" smtClean="0"/>
              <a:t>- развиваются творческие способности при решении определенных проблем;</a:t>
            </a:r>
          </a:p>
          <a:p>
            <a:pPr>
              <a:lnSpc>
                <a:spcPct val="80000"/>
              </a:lnSpc>
              <a:defRPr/>
            </a:pPr>
            <a:r>
              <a:rPr lang="ru-RU" i="1" dirty="0" smtClean="0"/>
              <a:t>- учащиеся учатся занимать разные позиции, находить аргументы и формулировать взгляды в той или иной роли;</a:t>
            </a:r>
          </a:p>
          <a:p>
            <a:pPr>
              <a:lnSpc>
                <a:spcPct val="80000"/>
              </a:lnSpc>
              <a:defRPr/>
            </a:pPr>
            <a:r>
              <a:rPr lang="ru-RU" i="1" dirty="0" smtClean="0"/>
              <a:t>- игра способствует развитию навыков участия в дискуссии, сотрудничества в достижении поставленной цели;</a:t>
            </a:r>
          </a:p>
          <a:p>
            <a:pPr>
              <a:lnSpc>
                <a:spcPct val="80000"/>
              </a:lnSpc>
              <a:defRPr/>
            </a:pPr>
            <a:r>
              <a:rPr lang="ru-RU" i="1" dirty="0" smtClean="0"/>
              <a:t>- формируется толерантное отношение к другим мнениям.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Опасности и трудности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-превращение игры в соревнование;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-межличностные и межгрупповые конфликты (агрессивность);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-доминирование (попытка навязывания взглядов);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-излишняя эмоциональность;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-формализм и имитация творчества;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-большие временные затраты;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-нарушение участниками установленных правил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Элементы и характеристики игры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1. Ситуация (тема, проблема)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2. Ожидаемые результаты (</a:t>
            </a:r>
            <a:r>
              <a:rPr lang="ru-RU" dirty="0" err="1" smtClean="0"/>
              <a:t>целеполагание</a:t>
            </a:r>
            <a:r>
              <a:rPr lang="ru-RU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3. Интерес (мотивация к участию)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4. Роли и их распределение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5. Взаимодействие при выполнении роли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6. Импровизация и творчество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7. Результат (итог)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8. Рефлексия.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игр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u="sng" dirty="0" smtClean="0"/>
              <a:t>По источнику</a:t>
            </a:r>
            <a:r>
              <a:rPr lang="ru-RU" dirty="0" smtClean="0"/>
              <a:t> создаваемого мира: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i="1" dirty="0" smtClean="0"/>
              <a:t>Литературны</a:t>
            </a:r>
            <a:r>
              <a:rPr lang="ru-RU" dirty="0" smtClean="0"/>
              <a:t>е, </a:t>
            </a:r>
            <a:r>
              <a:rPr lang="ru-RU" i="1" dirty="0" smtClean="0"/>
              <a:t>исторические</a:t>
            </a:r>
            <a:r>
              <a:rPr lang="ru-RU" dirty="0" smtClean="0"/>
              <a:t>, </a:t>
            </a:r>
            <a:r>
              <a:rPr lang="ru-RU" i="1" dirty="0" smtClean="0"/>
              <a:t>реальные</a:t>
            </a:r>
            <a:r>
              <a:rPr lang="ru-RU" dirty="0" smtClean="0"/>
              <a:t> или </a:t>
            </a:r>
            <a:r>
              <a:rPr lang="ru-RU" i="1" dirty="0" smtClean="0"/>
              <a:t>фантастические.</a:t>
            </a:r>
          </a:p>
          <a:p>
            <a:pPr>
              <a:lnSpc>
                <a:spcPct val="80000"/>
              </a:lnSpc>
              <a:defRPr/>
            </a:pPr>
            <a:r>
              <a:rPr lang="ru-RU" i="1" u="sng" dirty="0" smtClean="0"/>
              <a:t>По степени творчества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i="1" dirty="0" smtClean="0"/>
              <a:t>Сценарны</a:t>
            </a:r>
            <a:r>
              <a:rPr lang="ru-RU" dirty="0" smtClean="0"/>
              <a:t>е и </a:t>
            </a:r>
            <a:r>
              <a:rPr lang="ru-RU" i="1" dirty="0" smtClean="0"/>
              <a:t>свободны</a:t>
            </a:r>
            <a:r>
              <a:rPr lang="ru-RU" dirty="0" smtClean="0"/>
              <a:t>е.</a:t>
            </a:r>
          </a:p>
          <a:p>
            <a:pPr>
              <a:lnSpc>
                <a:spcPct val="80000"/>
              </a:lnSpc>
              <a:defRPr/>
            </a:pPr>
            <a:r>
              <a:rPr lang="ru-RU" u="sng" dirty="0" smtClean="0"/>
              <a:t>По месту проведения:</a:t>
            </a:r>
            <a:endParaRPr lang="ru-RU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i="1" dirty="0" smtClean="0"/>
              <a:t>Настольные, кабинетные, полигонные.</a:t>
            </a:r>
          </a:p>
          <a:p>
            <a:pPr>
              <a:lnSpc>
                <a:spcPct val="80000"/>
              </a:lnSpc>
              <a:defRPr/>
            </a:pPr>
            <a:r>
              <a:rPr lang="ru-RU" u="sng" dirty="0" smtClean="0"/>
              <a:t>По учебным задачам: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i="1" dirty="0" smtClean="0"/>
              <a:t>Моделирование, симулирование, разминка, моральная дилемма.</a:t>
            </a:r>
          </a:p>
          <a:p>
            <a:pPr>
              <a:lnSpc>
                <a:spcPct val="80000"/>
              </a:lnSpc>
              <a:defRPr/>
            </a:pPr>
            <a:r>
              <a:rPr lang="ru-RU" u="sng" dirty="0" smtClean="0"/>
              <a:t>По отношению к роли: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i="1" dirty="0" smtClean="0"/>
              <a:t>Деловые</a:t>
            </a:r>
            <a:r>
              <a:rPr lang="ru-RU" dirty="0" smtClean="0"/>
              <a:t> </a:t>
            </a:r>
            <a:r>
              <a:rPr lang="ru-RU" i="1" dirty="0" smtClean="0"/>
              <a:t>и ролевые.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Таким образом, использование активных и интерактивных методов работы в курсе ОРКСЭ способствует развитию творческого потенциала учащихся.</a:t>
            </a:r>
          </a:p>
          <a:p>
            <a:r>
              <a:rPr lang="ru-RU" sz="2800" dirty="0" smtClean="0"/>
              <a:t>Формирует у младшего школьника мотивацию к осознанному нравственному поведению.</a:t>
            </a:r>
          </a:p>
          <a:p>
            <a:r>
              <a:rPr lang="ru-RU" sz="2800" dirty="0" smtClean="0"/>
              <a:t>Создает условия для воспитания высоконравственного, творческого, ответственного гражданина России.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Этот гражданин становится укорененным в духовных и культурных традициях многонационального народа России, на основе взаимного уважения и диалога во имя общественного мира и согласия.</a:t>
            </a:r>
          </a:p>
          <a:p>
            <a:r>
              <a:rPr lang="ru-RU" sz="2800" dirty="0" smtClean="0"/>
              <a:t>В наших школах учат и учатся глубоко, системно и последовательно мыслить, быть творцами в большом и малом, не бояться трудностей, а преодолевать их!!!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19825" y="630238"/>
            <a:ext cx="2924175" cy="1968500"/>
          </a:xfr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E1841-DDF4-4673-A535-716DE9CDB6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9825" y="2565400"/>
            <a:ext cx="2924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5275" y="1489075"/>
            <a:ext cx="3384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6950" y="4181475"/>
            <a:ext cx="18732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9825" y="4724400"/>
            <a:ext cx="29241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30238"/>
            <a:ext cx="283527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2263" y="4167188"/>
            <a:ext cx="208756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525" y="2349500"/>
            <a:ext cx="28257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203700"/>
            <a:ext cx="22669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55875" y="0"/>
            <a:ext cx="19954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51363" y="0"/>
            <a:ext cx="17033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        ЗА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    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большинство современных детей не участвуют в деятельности детских общественных организаций;</a:t>
            </a:r>
          </a:p>
          <a:p>
            <a:r>
              <a:rPr lang="ru-RU" sz="2800" dirty="0" smtClean="0"/>
              <a:t>сегодня дети более открыто выражают и отстаивают свое мнение, испытывают сомнение в авторитетах, готовы к принятию нового опыта и исследованию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 ОРКСЭ: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адекватное использование речевых средств и средств информационно-коммуникационных технологий для решения  различных коммуникативных и познавательных задач;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умение осуществлять информационный поиск для выполнения учебных заданий;</a:t>
            </a:r>
          </a:p>
          <a:p>
            <a:r>
              <a:rPr lang="ru-RU" sz="2800" dirty="0" smtClean="0"/>
              <a:t>овладение навыками смыслового чтения текстов различных стилей и жанров;</a:t>
            </a:r>
          </a:p>
          <a:p>
            <a:r>
              <a:rPr lang="ru-RU" sz="2800" dirty="0" smtClean="0"/>
              <a:t>готовность слушать собеседника и вести диалог;</a:t>
            </a:r>
          </a:p>
          <a:p>
            <a:r>
              <a:rPr lang="ru-RU" sz="2800" dirty="0" smtClean="0"/>
              <a:t>готовность признавать различные точки зрения и иметь свою;</a:t>
            </a:r>
          </a:p>
          <a:p>
            <a:r>
              <a:rPr lang="ru-RU" sz="2800" dirty="0" smtClean="0"/>
              <a:t>излагать свое мнение и свою точку зрения.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Одним из средств реализации поставленных задач может стать применение</a:t>
            </a:r>
            <a:endParaRPr lang="ru-RU" sz="4000" dirty="0" smtClean="0"/>
          </a:p>
          <a:p>
            <a:r>
              <a:rPr lang="ru-RU" sz="4000" dirty="0" smtClean="0"/>
              <a:t>Интерактивных методов в организации </a:t>
            </a:r>
            <a:r>
              <a:rPr lang="ru-RU" sz="4000" dirty="0" err="1" smtClean="0"/>
              <a:t>учебно</a:t>
            </a:r>
            <a:r>
              <a:rPr lang="ru-RU" sz="4000" dirty="0" smtClean="0"/>
              <a:t>- воспитательной деятельности курса ОРКСЭ.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Интерактивный</a:t>
            </a:r>
            <a:r>
              <a:rPr lang="ru-RU" dirty="0" smtClean="0"/>
              <a:t> («</a:t>
            </a:r>
            <a:r>
              <a:rPr lang="ru-RU" dirty="0" err="1" smtClean="0"/>
              <a:t>Inter</a:t>
            </a:r>
            <a:r>
              <a:rPr lang="ru-RU" dirty="0" smtClean="0"/>
              <a:t>» - это взаимный, «</a:t>
            </a:r>
            <a:r>
              <a:rPr lang="ru-RU" dirty="0" err="1" smtClean="0"/>
              <a:t>act</a:t>
            </a:r>
            <a:r>
              <a:rPr lang="ru-RU" dirty="0" smtClean="0"/>
              <a:t>» - действовать) – означает взаимодействовать, находиться в режиме беседы, диалога с кем-либо.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Следовательно, интерактивное обучение — это, прежде всего, диалоговое обучение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0"/>
            <a:ext cx="6347714" cy="60413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Интерактивные методы- это усиленное педагогическое взаимодействие, взаимовлияние участников педагогического процесса.</a:t>
            </a:r>
          </a:p>
          <a:p>
            <a:r>
              <a:rPr lang="ru-RU" sz="2800" dirty="0" smtClean="0"/>
              <a:t>Интерактивное взаимодействие-это высокая степень интенсивности общения всех его участников.</a:t>
            </a:r>
          </a:p>
          <a:p>
            <a:r>
              <a:rPr lang="ru-RU" sz="2800" dirty="0" smtClean="0"/>
              <a:t>Оно направлено на изменение и совершенствование моделей поведения и деятельности участников педагогического процесса.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 интерактивных методик.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Интерактивное обучение- это специальная форма организации той или иной деятельности.</a:t>
            </a:r>
          </a:p>
          <a:p>
            <a:r>
              <a:rPr lang="ru-RU" sz="2800" dirty="0" smtClean="0"/>
              <a:t>Имеет в виду конкретные и прогнозируемые цели работы.</a:t>
            </a:r>
          </a:p>
          <a:p>
            <a:r>
              <a:rPr lang="ru-RU" sz="2800" dirty="0" smtClean="0"/>
              <a:t>Создает комфортные условия обучения.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919</Words>
  <Application>Microsoft Office PowerPoint</Application>
  <PresentationFormat>Экран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Грань</vt:lpstr>
      <vt:lpstr>Методика использования интерактивных форм в организации учебно-воспитательной деятельности учащихся при изучении курса ОРКСЭ</vt:lpstr>
      <vt:lpstr>Слайд 2</vt:lpstr>
      <vt:lpstr>Слайд 3</vt:lpstr>
      <vt:lpstr>Планируемые результаты ОРКСЭ:</vt:lpstr>
      <vt:lpstr>Слайд 5</vt:lpstr>
      <vt:lpstr>Слайд 6</vt:lpstr>
      <vt:lpstr>Слайд 7</vt:lpstr>
      <vt:lpstr>Слайд 8</vt:lpstr>
      <vt:lpstr>Характеристика интерактивных методик.</vt:lpstr>
      <vt:lpstr>Слайд 10</vt:lpstr>
      <vt:lpstr>Слайд 11</vt:lpstr>
      <vt:lpstr>Особенности интерактивных технологий:</vt:lpstr>
      <vt:lpstr>Слайд 13</vt:lpstr>
      <vt:lpstr>Слайд 14</vt:lpstr>
      <vt:lpstr>Слайд 15</vt:lpstr>
      <vt:lpstr>Основные принципы интерактивной стратегии </vt:lpstr>
      <vt:lpstr>Виды интерактивных методов обучения</vt:lpstr>
      <vt:lpstr>Слайд 18</vt:lpstr>
      <vt:lpstr>Потенциал игровых подходов в преподавании</vt:lpstr>
      <vt:lpstr>Задачи учебных игр </vt:lpstr>
      <vt:lpstr>Опасности и трудности </vt:lpstr>
      <vt:lpstr>Элементы и характеристики игры </vt:lpstr>
      <vt:lpstr>Классификация игр 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использования интерактивных форм в организации учебно-воспитательной деятельности учащихся при изучении курса ОРКСЭ</dc:title>
  <dc:creator>наталья</dc:creator>
  <cp:lastModifiedBy>наталья</cp:lastModifiedBy>
  <cp:revision>41</cp:revision>
  <dcterms:modified xsi:type="dcterms:W3CDTF">2014-10-21T18:42:52Z</dcterms:modified>
</cp:coreProperties>
</file>